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1" y="6237287"/>
            <a:ext cx="9144002" cy="1"/>
          </a:xfrm>
          <a:prstGeom prst="line">
            <a:avLst/>
          </a:prstGeom>
          <a:ln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 defTabSz="914400">
              <a:spcBef>
                <a:spcPts val="0"/>
              </a:spcBef>
              <a:defRPr sz="12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021387"/>
            <a:ext cx="9144002" cy="1"/>
          </a:xfrm>
          <a:prstGeom prst="line">
            <a:avLst/>
          </a:prstGeom>
          <a:ln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4140827" y="6477000"/>
            <a:ext cx="228933" cy="231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842962">
              <a:spcBef>
                <a:spcPts val="500"/>
              </a:spcBef>
              <a:defRPr sz="900" b="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118C77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118C77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118C77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118C77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118C77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118C77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118C77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118C77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118C77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727963" marR="0" indent="-30568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1120775" marR="0" indent="-27622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1604433" marR="0" indent="-337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2026708" marR="0" indent="-337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2483908" marR="0" indent="-337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2941108" marR="0" indent="-337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398308" marR="0" indent="-337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3855508" marR="0" indent="-337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ctr" defTabSz="842962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ctr" defTabSz="842962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ctr" defTabSz="842962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ctr" defTabSz="842962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ctr" defTabSz="842962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ctr" defTabSz="842962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ctr" defTabSz="842962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ctr" defTabSz="842962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ctr" defTabSz="842962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1"/>
          <p:cNvGrpSpPr/>
          <p:nvPr/>
        </p:nvGrpSpPr>
        <p:grpSpPr>
          <a:xfrm>
            <a:off x="-570651" y="1182159"/>
            <a:ext cx="10285302" cy="3170766"/>
            <a:chOff x="0" y="-239008"/>
            <a:chExt cx="10285300" cy="3170765"/>
          </a:xfrm>
        </p:grpSpPr>
        <p:sp>
          <p:nvSpPr>
            <p:cNvPr id="29" name="Shape 29"/>
            <p:cNvSpPr/>
            <p:nvPr/>
          </p:nvSpPr>
          <p:spPr>
            <a:xfrm>
              <a:off x="-1" y="0"/>
              <a:ext cx="10285302" cy="2692749"/>
            </a:xfrm>
            <a:prstGeom prst="rect">
              <a:avLst/>
            </a:prstGeom>
            <a:solidFill>
              <a:srgbClr val="0A8C7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57262"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-1" y="-239009"/>
              <a:ext cx="10285302" cy="3170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4211" tIns="44211" rIns="44211" bIns="44211" numCol="1" anchor="ctr">
              <a:noAutofit/>
            </a:bodyPr>
            <a:lstStyle/>
            <a:p>
              <a:pPr algn="ctr" defTabSz="957262">
                <a:defRPr sz="3300">
                  <a:solidFill>
                    <a:srgbClr val="FFFFFF"/>
                  </a:solidFill>
                </a:defRPr>
              </a:pPr>
              <a:r>
                <a:t>FONDAMENTI DELLA TECNOLOGIA BLOCKCHAIN E SUI PROBABILI SVILUPPI </a:t>
              </a:r>
            </a:p>
            <a:p>
              <a:pPr algn="ctr" defTabSz="957262">
                <a:defRPr sz="3300">
                  <a:solidFill>
                    <a:srgbClr val="FFFFFF"/>
                  </a:solidFill>
                </a:defRPr>
              </a:pPr>
              <a:r>
                <a:t>Utilizzo di smart contract e dei metodi crittografici per la certificazione</a:t>
              </a:r>
            </a:p>
          </p:txBody>
        </p:sp>
      </p:grpSp>
      <p:sp>
        <p:nvSpPr>
          <p:cNvPr id="32" name="Shape 32"/>
          <p:cNvSpPr/>
          <p:nvPr/>
        </p:nvSpPr>
        <p:spPr>
          <a:xfrm>
            <a:off x="3237706" y="4680744"/>
            <a:ext cx="2667000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57262">
              <a:lnSpc>
                <a:spcPct val="90000"/>
              </a:lnSpc>
              <a:defRPr sz="1900"/>
            </a:lvl1pPr>
          </a:lstStyle>
          <a:p>
            <a:r>
              <a:t>GIANFRANCO D’ATRI </a:t>
            </a:r>
          </a:p>
        </p:txBody>
      </p:sp>
      <p:sp>
        <p:nvSpPr>
          <p:cNvPr id="33" name="Shape 33"/>
          <p:cNvSpPr/>
          <p:nvPr/>
        </p:nvSpPr>
        <p:spPr>
          <a:xfrm>
            <a:off x="3585007" y="6356444"/>
            <a:ext cx="2178484" cy="28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211" tIns="44211" rIns="44211" bIns="44211">
            <a:spAutoFit/>
          </a:bodyPr>
          <a:lstStyle>
            <a:lvl1pPr algn="ctr" defTabSz="957262">
              <a:lnSpc>
                <a:spcPct val="90000"/>
              </a:lnSpc>
              <a:defRPr sz="1400" b="0"/>
            </a:lvl1pPr>
          </a:lstStyle>
          <a:p>
            <a:r>
              <a:rPr lang="it-IT" dirty="0" smtClean="0"/>
              <a:t>Lunedì, </a:t>
            </a:r>
            <a:r>
              <a:rPr dirty="0" smtClean="0"/>
              <a:t>21 </a:t>
            </a:r>
            <a:r>
              <a:rPr lang="it-IT" dirty="0" err="1"/>
              <a:t>M</a:t>
            </a:r>
            <a:r>
              <a:rPr dirty="0" err="1" smtClean="0"/>
              <a:t>aggio</a:t>
            </a:r>
            <a:r>
              <a:rPr dirty="0" smtClean="0"/>
              <a:t> </a:t>
            </a:r>
            <a:r>
              <a:rPr dirty="0"/>
              <a:t>2018</a:t>
            </a:r>
          </a:p>
        </p:txBody>
      </p:sp>
      <p:sp>
        <p:nvSpPr>
          <p:cNvPr id="34" name="Shape 34"/>
          <p:cNvSpPr/>
          <p:nvPr/>
        </p:nvSpPr>
        <p:spPr>
          <a:xfrm>
            <a:off x="-1" y="6878637"/>
            <a:ext cx="9144002" cy="1"/>
          </a:xfrm>
          <a:prstGeom prst="line">
            <a:avLst/>
          </a:prstGeom>
          <a:ln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" name="logoU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275" y="299443"/>
            <a:ext cx="708077" cy="643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logo_uni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5245" y="403708"/>
            <a:ext cx="2010565" cy="46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 idx="4294967295"/>
          </p:nvPr>
        </p:nvSpPr>
        <p:spPr>
          <a:xfrm>
            <a:off x="685800" y="64062"/>
            <a:ext cx="7772400" cy="1470026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Crittografia a chiave pubblica</a:t>
            </a:r>
          </a:p>
        </p:txBody>
      </p:sp>
      <p:sp>
        <p:nvSpPr>
          <p:cNvPr id="95" name="Shape 95"/>
          <p:cNvSpPr/>
          <p:nvPr/>
        </p:nvSpPr>
        <p:spPr>
          <a:xfrm>
            <a:off x="790223" y="2362042"/>
            <a:ext cx="7563554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0578" indent="-220578" algn="just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Combinazione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chiave</a:t>
            </a:r>
            <a:r>
              <a:rPr dirty="0"/>
              <a:t> </a:t>
            </a:r>
            <a:r>
              <a:rPr dirty="0" err="1"/>
              <a:t>privata</a:t>
            </a:r>
            <a:r>
              <a:rPr dirty="0"/>
              <a:t> e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chiave</a:t>
            </a:r>
            <a:r>
              <a:rPr dirty="0"/>
              <a:t> </a:t>
            </a:r>
            <a:r>
              <a:rPr dirty="0" err="1" smtClean="0"/>
              <a:t>pubblica</a:t>
            </a:r>
            <a:endParaRPr lang="it-IT" dirty="0" smtClean="0"/>
          </a:p>
          <a:p>
            <a:pPr algn="just" defTabSz="584200">
              <a:buSzPct val="100000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smtClean="0"/>
              <a:t> </a:t>
            </a:r>
            <a:endParaRPr dirty="0"/>
          </a:p>
          <a:p>
            <a:pPr marL="220578" indent="-220578" algn="just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Chiave</a:t>
            </a:r>
            <a:r>
              <a:rPr dirty="0"/>
              <a:t> </a:t>
            </a:r>
            <a:r>
              <a:rPr dirty="0" err="1"/>
              <a:t>privata</a:t>
            </a:r>
            <a:r>
              <a:rPr dirty="0"/>
              <a:t>: un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compreso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1 to 2^256-1 </a:t>
            </a:r>
            <a:endParaRPr lang="it-IT" smtClean="0"/>
          </a:p>
          <a:p>
            <a:pPr algn="just" defTabSz="584200">
              <a:buSzPct val="100000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marL="220578" indent="-220578" algn="just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Chiave</a:t>
            </a:r>
            <a:r>
              <a:rPr dirty="0"/>
              <a:t> </a:t>
            </a:r>
            <a:r>
              <a:rPr dirty="0" err="1"/>
              <a:t>pubblica</a:t>
            </a:r>
            <a:r>
              <a:rPr dirty="0"/>
              <a:t>: </a:t>
            </a:r>
            <a:r>
              <a:rPr dirty="0" err="1"/>
              <a:t>deriva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chiave</a:t>
            </a:r>
            <a:r>
              <a:rPr dirty="0"/>
              <a:t> </a:t>
            </a:r>
            <a:r>
              <a:rPr dirty="0" err="1"/>
              <a:t>privata</a:t>
            </a:r>
            <a:r>
              <a:rPr dirty="0"/>
              <a:t> </a:t>
            </a:r>
            <a:r>
              <a:rPr dirty="0" err="1"/>
              <a:t>applicando</a:t>
            </a:r>
            <a:r>
              <a:rPr dirty="0"/>
              <a:t> </a:t>
            </a:r>
            <a:r>
              <a:rPr dirty="0" err="1"/>
              <a:t>funzioni</a:t>
            </a:r>
            <a:r>
              <a:rPr dirty="0"/>
              <a:t> </a:t>
            </a:r>
            <a:r>
              <a:rPr dirty="0" err="1"/>
              <a:t>matematiche</a:t>
            </a:r>
            <a:r>
              <a:rPr dirty="0"/>
              <a:t> </a:t>
            </a:r>
            <a:r>
              <a:rPr dirty="0" err="1">
                <a:latin typeface="Avenir Next Demi Bold"/>
                <a:ea typeface="Avenir Next Demi Bold"/>
                <a:cs typeface="Avenir Next Demi Bold"/>
                <a:sym typeface="Avenir Next Demi Bold"/>
              </a:rPr>
              <a:t>irreversibili</a:t>
            </a:r>
            <a:r>
              <a:rPr dirty="0"/>
              <a:t> (</a:t>
            </a:r>
            <a:r>
              <a:rPr dirty="0" err="1"/>
              <a:t>algoritmi</a:t>
            </a:r>
            <a:r>
              <a:rPr dirty="0"/>
              <a:t> di </a:t>
            </a:r>
            <a:r>
              <a:rPr dirty="0" err="1"/>
              <a:t>crittografia</a:t>
            </a:r>
            <a:r>
              <a:rPr dirty="0"/>
              <a:t>)</a:t>
            </a:r>
          </a:p>
        </p:txBody>
      </p:sp>
      <p:pic>
        <p:nvPicPr>
          <p:cNvPr id="5" name="logo_uni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3644" y="6240840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U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402" y="6152636"/>
            <a:ext cx="708077" cy="643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98" name="Screen Shot 2018-05-21 at 10.58.17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799" y="192925"/>
            <a:ext cx="4354796" cy="282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Screen Shot 2018-05-21 at 10.59.4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558800" y="3235501"/>
            <a:ext cx="4354795" cy="2562049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5564187" y="3513225"/>
            <a:ext cx="2912258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just" defTabSz="584200">
              <a:buSzPct val="100000"/>
              <a:buBlip>
                <a:blip r:embed="rId4"/>
              </a:buBlip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Irreversibile</a:t>
            </a:r>
          </a:p>
          <a:p>
            <a: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algn="ctr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Dalla serratura </a:t>
            </a:r>
          </a:p>
          <a:p>
            <a:pPr algn="ctr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non e’ possibile riprodurre la chiave</a:t>
            </a:r>
          </a:p>
        </p:txBody>
      </p:sp>
      <p:sp>
        <p:nvSpPr>
          <p:cNvPr id="101" name="Shape 101"/>
          <p:cNvSpPr/>
          <p:nvPr/>
        </p:nvSpPr>
        <p:spPr>
          <a:xfrm>
            <a:off x="5564187" y="601376"/>
            <a:ext cx="2912258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just" defTabSz="584200">
              <a:buSzPct val="100000"/>
              <a:buBlip>
                <a:blip r:embed="rId4"/>
              </a:buBlip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Reversibile</a:t>
            </a:r>
          </a:p>
          <a:p>
            <a: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algn="ctr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Dalla serratura e’ possibile riprodurre la chiave</a:t>
            </a:r>
          </a:p>
        </p:txBody>
      </p:sp>
      <p:pic>
        <p:nvPicPr>
          <p:cNvPr id="7" name="logo_unica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46845" y="6243350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logoUCAL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4760" y="6064433"/>
            <a:ext cx="708077" cy="643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title" idx="4294967295"/>
          </p:nvPr>
        </p:nvSpPr>
        <p:spPr>
          <a:xfrm>
            <a:off x="685800" y="64062"/>
            <a:ext cx="7772400" cy="1470026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Indirizzo Blockchain</a:t>
            </a:r>
          </a:p>
        </p:txBody>
      </p:sp>
      <p:sp>
        <p:nvSpPr>
          <p:cNvPr id="105" name="Shape 105"/>
          <p:cNvSpPr/>
          <p:nvPr/>
        </p:nvSpPr>
        <p:spPr>
          <a:xfrm>
            <a:off x="790223" y="1892299"/>
            <a:ext cx="7563554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ts val="5400"/>
              </a:lnSpc>
              <a:spcBef>
                <a:spcPts val="1200"/>
              </a:spcBef>
              <a:defRPr sz="22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E’ l’identificatore di di un soggetto che opera sulla blockchain, è generalmente rappresentato come una stringa alfanumerica di lunghezza variabile in base alla rappresentazione scelta. </a:t>
            </a:r>
          </a:p>
          <a:p>
            <a:pPr algn="just" defTabSz="457200">
              <a:lnSpc>
                <a:spcPts val="5400"/>
              </a:lnSpc>
              <a:spcBef>
                <a:spcPts val="1200"/>
              </a:spcBef>
              <a:defRPr sz="2200" b="0"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just" defTabSz="457200">
              <a:lnSpc>
                <a:spcPts val="5400"/>
              </a:lnSpc>
              <a:spcBef>
                <a:spcPts val="1200"/>
              </a:spcBef>
              <a:defRPr sz="22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Ogni indirizzo pubblico e’ una rappresentazione di una chiave pubblica</a:t>
            </a:r>
          </a:p>
        </p:txBody>
      </p:sp>
      <p:pic>
        <p:nvPicPr>
          <p:cNvPr id="5" name="logo_uni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8445" y="6240840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U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348" y="6152636"/>
            <a:ext cx="708077" cy="643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 idx="4294967295"/>
          </p:nvPr>
        </p:nvSpPr>
        <p:spPr>
          <a:xfrm>
            <a:off x="685800" y="64062"/>
            <a:ext cx="7772400" cy="1470026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dirty="0" err="1"/>
              <a:t>Esempi</a:t>
            </a:r>
            <a:r>
              <a:rPr dirty="0"/>
              <a:t> di </a:t>
            </a:r>
            <a:r>
              <a:rPr dirty="0" err="1"/>
              <a:t>indirizzi</a:t>
            </a:r>
            <a:r>
              <a:rPr dirty="0"/>
              <a:t> blockchain</a:t>
            </a:r>
          </a:p>
        </p:txBody>
      </p:sp>
      <p:sp>
        <p:nvSpPr>
          <p:cNvPr id="109" name="Shape 109"/>
          <p:cNvSpPr/>
          <p:nvPr/>
        </p:nvSpPr>
        <p:spPr>
          <a:xfrm>
            <a:off x="350982" y="760303"/>
            <a:ext cx="8793018" cy="4821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0578" indent="-220578" algn="ctr" defTabSz="584200"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marL="220578" indent="-220578" defTabSz="584200"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defTabSz="584200"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Indirizzi</a:t>
            </a:r>
            <a:r>
              <a:rPr dirty="0"/>
              <a:t> </a:t>
            </a:r>
            <a:r>
              <a:rPr dirty="0" err="1"/>
              <a:t>Ethereum</a:t>
            </a:r>
            <a:r>
              <a:rPr dirty="0"/>
              <a:t>: 40 </a:t>
            </a:r>
            <a:r>
              <a:rPr dirty="0" err="1"/>
              <a:t>caratteri</a:t>
            </a:r>
            <a:r>
              <a:rPr dirty="0"/>
              <a:t> </a:t>
            </a:r>
            <a:r>
              <a:rPr dirty="0" err="1" smtClean="0"/>
              <a:t>alfanumerici</a:t>
            </a:r>
            <a:r>
              <a:rPr lang="it-IT" dirty="0" smtClean="0"/>
              <a:t> </a:t>
            </a:r>
            <a:r>
              <a:rPr dirty="0" smtClean="0"/>
              <a:t>lowercase </a:t>
            </a:r>
            <a:endParaRPr lang="it-IT" b="0" dirty="0" smtClean="0"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marL="457200" indent="-457200" algn="ctr" defTabSz="457200">
              <a:lnSpc>
                <a:spcPts val="1400"/>
              </a:lnSpc>
              <a:spcBef>
                <a:spcPts val="2500"/>
              </a:spcBef>
              <a:tabLst>
                <a:tab pos="139700" algn="l"/>
                <a:tab pos="457200" algn="l"/>
              </a:tabLst>
              <a:defRPr sz="1600">
                <a:solidFill>
                  <a:srgbClr val="3E3B39"/>
                </a:solidFill>
                <a:latin typeface="Times"/>
                <a:ea typeface="Times"/>
                <a:cs typeface="Times"/>
                <a:sym typeface="Times"/>
              </a:defRPr>
            </a:pPr>
            <a:endParaRPr b="0" dirty="0"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marL="601578" lvl="1" indent="-220578" defTabSz="584200">
              <a:lnSpc>
                <a:spcPts val="1400"/>
              </a:lnSpc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EIPs/55</a:t>
            </a:r>
          </a:p>
          <a:p>
            <a:pPr marL="457200" lvl="1" indent="-228600" algn="ctr" defTabSz="457200">
              <a:lnSpc>
                <a:spcPts val="1400"/>
              </a:lnSpc>
              <a:spcBef>
                <a:spcPts val="2500"/>
              </a:spcBef>
              <a:tabLst>
                <a:tab pos="139700" algn="l"/>
                <a:tab pos="457200" algn="l"/>
              </a:tabLst>
              <a:defRPr sz="2000" b="0">
                <a:solidFill>
                  <a:srgbClr val="3E3B39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	</a:t>
            </a:r>
            <a:endParaRPr dirty="0">
              <a:latin typeface="Avenir Next"/>
              <a:ea typeface="Avenir Next"/>
              <a:cs typeface="Avenir Next"/>
              <a:sym typeface="Avenir Next"/>
            </a:endParaRPr>
          </a:p>
          <a:p>
            <a:pPr marL="220578" indent="-220578" defTabSz="584200">
              <a:lnSpc>
                <a:spcPts val="2400"/>
              </a:lnSpc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lang="it-IT" dirty="0" smtClean="0"/>
          </a:p>
          <a:p>
            <a:pPr marL="220578" indent="-220578" defTabSz="584200">
              <a:lnSpc>
                <a:spcPts val="2400"/>
              </a:lnSpc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 smtClean="0"/>
              <a:t>Indirizzi</a:t>
            </a:r>
            <a:r>
              <a:rPr dirty="0" smtClean="0"/>
              <a:t> </a:t>
            </a:r>
            <a:r>
              <a:rPr dirty="0"/>
              <a:t>Bitcoin : 25-42 </a:t>
            </a:r>
            <a:r>
              <a:rPr dirty="0" err="1"/>
              <a:t>caratteri</a:t>
            </a:r>
            <a:r>
              <a:rPr dirty="0"/>
              <a:t> </a:t>
            </a:r>
            <a:r>
              <a:rPr dirty="0" err="1"/>
              <a:t>alfanumerici</a:t>
            </a:r>
            <a:r>
              <a:rPr dirty="0"/>
              <a:t> </a:t>
            </a:r>
          </a:p>
          <a:p>
            <a:pPr marL="601578" lvl="1" indent="-220578" defTabSz="584200">
              <a:lnSpc>
                <a:spcPts val="2400"/>
              </a:lnSpc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P2PKH primo </a:t>
            </a:r>
            <a:r>
              <a:rPr dirty="0" err="1"/>
              <a:t>carattere</a:t>
            </a:r>
            <a:r>
              <a:rPr dirty="0"/>
              <a:t> </a:t>
            </a:r>
            <a:r>
              <a:rPr dirty="0" err="1"/>
              <a:t>sempre</a:t>
            </a:r>
            <a:r>
              <a:rPr dirty="0"/>
              <a:t> 1</a:t>
            </a:r>
          </a:p>
          <a:p>
            <a:pPr algn="ctr" defTabSz="457200">
              <a:lnSpc>
                <a:spcPts val="1600"/>
              </a:lnSpc>
              <a:spcBef>
                <a:spcPts val="1200"/>
              </a:spcBef>
              <a:defRPr sz="1600">
                <a:solidFill>
                  <a:srgbClr val="3E3B39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1BvBMSEYstWetqTFn5Au4m4GFg7xJaNVN2</a:t>
            </a:r>
            <a:r>
              <a:rPr dirty="0"/>
              <a:t> </a:t>
            </a:r>
          </a:p>
          <a:p>
            <a:pPr marL="601578" lvl="1" indent="-220578" defTabSz="584200"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P2SH primo </a:t>
            </a:r>
            <a:r>
              <a:rPr dirty="0" err="1"/>
              <a:t>carattere</a:t>
            </a:r>
            <a:r>
              <a:rPr dirty="0"/>
              <a:t> </a:t>
            </a:r>
            <a:r>
              <a:rPr dirty="0" err="1"/>
              <a:t>sempre</a:t>
            </a:r>
            <a:r>
              <a:rPr dirty="0"/>
              <a:t> 3 </a:t>
            </a:r>
          </a:p>
          <a:p>
            <a:pPr algn="ctr" defTabSz="457200">
              <a:lnSpc>
                <a:spcPts val="1400"/>
              </a:lnSpc>
              <a:spcBef>
                <a:spcPts val="1200"/>
              </a:spcBef>
              <a:defRPr sz="1600" b="0">
                <a:solidFill>
                  <a:srgbClr val="3E3B3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3J98t1WpEZ73CNmQviecrnyiWrnqRhWNLy </a:t>
            </a:r>
          </a:p>
          <a:p>
            <a:pPr marL="601578" lvl="1" indent="-220578" defTabSz="584200">
              <a:lnSpc>
                <a:spcPts val="1400"/>
              </a:lnSpc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lang="it-IT" dirty="0"/>
          </a:p>
          <a:p>
            <a:pPr marL="601578" lvl="1" indent="-220578" defTabSz="584200">
              <a:lnSpc>
                <a:spcPts val="1400"/>
              </a:lnSpc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smtClean="0"/>
              <a:t>Bech32 </a:t>
            </a:r>
            <a:r>
              <a:rPr dirty="0" err="1"/>
              <a:t>primi</a:t>
            </a:r>
            <a:r>
              <a:rPr dirty="0"/>
              <a:t> </a:t>
            </a:r>
            <a:r>
              <a:rPr dirty="0" err="1"/>
              <a:t>caratteri</a:t>
            </a:r>
            <a:r>
              <a:rPr dirty="0"/>
              <a:t> </a:t>
            </a:r>
            <a:r>
              <a:rPr dirty="0" err="1"/>
              <a:t>sempre</a:t>
            </a:r>
            <a:r>
              <a:rPr dirty="0"/>
              <a:t> bc1</a:t>
            </a:r>
          </a:p>
          <a:p>
            <a:pPr algn="ctr" defTabSz="457200">
              <a:lnSpc>
                <a:spcPts val="1400"/>
              </a:lnSpc>
              <a:spcBef>
                <a:spcPts val="1200"/>
              </a:spcBef>
              <a:defRPr sz="1600" b="0">
                <a:solidFill>
                  <a:srgbClr val="3E3B3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bc1qar0srrr7xfkvy5l643lydnw9re59gtzzwf5mdq </a:t>
            </a:r>
          </a:p>
        </p:txBody>
      </p:sp>
      <p:pic>
        <p:nvPicPr>
          <p:cNvPr id="5" name="logo_uni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9208" y="6243350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U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457" y="6155146"/>
            <a:ext cx="708077" cy="6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 rot="10800000" flipV="1">
            <a:off x="2293404" y="2084110"/>
            <a:ext cx="55510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1800" b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0xc2d7cf95645d33006175b78989035c7c9061d3f9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Tahoma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0800000" flipV="1">
            <a:off x="2244437" y="2657120"/>
            <a:ext cx="57958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180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0xC2D7CF95645D33006175B78989035C7c9061d3F9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Tahom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2"/>
          <p:cNvSpPr txBox="1">
            <a:spLocks/>
          </p:cNvSpPr>
          <p:nvPr/>
        </p:nvSpPr>
        <p:spPr>
          <a:xfrm>
            <a:off x="685800" y="64062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hangingPunct="1"/>
            <a:r>
              <a:rPr lang="it-IT" smtClean="0"/>
              <a:t>Punti di debolezza </a:t>
            </a:r>
            <a:endParaRPr lang="it-IT" dirty="0"/>
          </a:p>
        </p:txBody>
      </p:sp>
      <p:sp>
        <p:nvSpPr>
          <p:cNvPr id="3" name="Shape 113"/>
          <p:cNvSpPr/>
          <p:nvPr/>
        </p:nvSpPr>
        <p:spPr>
          <a:xfrm>
            <a:off x="790223" y="977900"/>
            <a:ext cx="7563554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0578" indent="-220578" algn="ctr" defTabSz="584200"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marL="220578" indent="-220578" defTabSz="584200"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Indirizzi</a:t>
            </a:r>
            <a:r>
              <a:rPr dirty="0"/>
              <a:t> e </a:t>
            </a:r>
            <a:r>
              <a:rPr dirty="0" err="1"/>
              <a:t>transazioni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pubbliche</a:t>
            </a:r>
            <a:r>
              <a:rPr dirty="0"/>
              <a:t> (</a:t>
            </a:r>
            <a:r>
              <a:rPr dirty="0" err="1"/>
              <a:t>ancorche</a:t>
            </a:r>
            <a:r>
              <a:rPr dirty="0"/>
              <a:t>’ non associate ad un </a:t>
            </a:r>
            <a:r>
              <a:rPr dirty="0" err="1"/>
              <a:t>utente</a:t>
            </a:r>
            <a:r>
              <a:rPr dirty="0"/>
              <a:t> </a:t>
            </a:r>
            <a:r>
              <a:rPr dirty="0" err="1"/>
              <a:t>specifico</a:t>
            </a:r>
            <a:r>
              <a:rPr dirty="0"/>
              <a:t>)</a:t>
            </a:r>
          </a:p>
          <a:p>
            <a:pPr marL="220578" indent="-220578" defTabSz="584200"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Possesso</a:t>
            </a:r>
            <a:r>
              <a:rPr dirty="0"/>
              <a:t> token legato a </a:t>
            </a:r>
            <a:r>
              <a:rPr dirty="0" err="1"/>
              <a:t>conoscenza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chiave</a:t>
            </a:r>
            <a:r>
              <a:rPr dirty="0"/>
              <a:t> </a:t>
            </a:r>
            <a:r>
              <a:rPr dirty="0" err="1"/>
              <a:t>privata</a:t>
            </a:r>
            <a:r>
              <a:rPr dirty="0"/>
              <a:t> </a:t>
            </a:r>
          </a:p>
          <a:p>
            <a:pPr marL="220578" indent="-220578" defTabSz="584200"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Conservazione</a:t>
            </a:r>
            <a:r>
              <a:rPr dirty="0"/>
              <a:t> e </a:t>
            </a:r>
            <a:r>
              <a:rPr dirty="0" err="1"/>
              <a:t>trasmissione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chiavi</a:t>
            </a:r>
            <a:r>
              <a:rPr dirty="0"/>
              <a:t> </a:t>
            </a:r>
            <a:r>
              <a:rPr dirty="0" err="1"/>
              <a:t>necessita</a:t>
            </a:r>
            <a:r>
              <a:rPr dirty="0"/>
              <a:t>’ di </a:t>
            </a:r>
            <a:r>
              <a:rPr dirty="0" err="1"/>
              <a:t>regole</a:t>
            </a:r>
            <a:r>
              <a:rPr dirty="0"/>
              <a:t> di governance </a:t>
            </a:r>
          </a:p>
          <a:p>
            <a:pPr marL="220578" indent="-220578" defTabSz="584200"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Dimensione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archivi</a:t>
            </a:r>
            <a:r>
              <a:rPr dirty="0"/>
              <a:t> (ledger) </a:t>
            </a:r>
            <a:r>
              <a:rPr dirty="0" err="1"/>
              <a:t>enorme</a:t>
            </a:r>
            <a:r>
              <a:rPr dirty="0"/>
              <a:t> (</a:t>
            </a:r>
            <a:r>
              <a:rPr dirty="0" err="1"/>
              <a:t>centinaia</a:t>
            </a:r>
            <a:r>
              <a:rPr dirty="0"/>
              <a:t> di gigabytes) influenza </a:t>
            </a:r>
            <a:r>
              <a:rPr dirty="0" err="1"/>
              <a:t>usabilita</a:t>
            </a:r>
            <a:r>
              <a:rPr dirty="0"/>
              <a:t>’ </a:t>
            </a:r>
            <a:r>
              <a:rPr dirty="0" err="1"/>
              <a:t>della</a:t>
            </a:r>
            <a:r>
              <a:rPr dirty="0"/>
              <a:t> catena (</a:t>
            </a:r>
            <a:r>
              <a:rPr dirty="0" err="1"/>
              <a:t>ie</a:t>
            </a:r>
            <a:r>
              <a:rPr dirty="0"/>
              <a:t>. tempi di </a:t>
            </a:r>
            <a:r>
              <a:rPr dirty="0" err="1"/>
              <a:t>verifica</a:t>
            </a:r>
            <a:r>
              <a:rPr dirty="0"/>
              <a:t> </a:t>
            </a:r>
            <a:r>
              <a:rPr dirty="0" err="1"/>
              <a:t>transazione</a:t>
            </a:r>
            <a:r>
              <a:rPr dirty="0"/>
              <a:t>)</a:t>
            </a:r>
          </a:p>
          <a:p>
            <a:pPr marL="220578" indent="-220578" defTabSz="584200"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Immutabilità</a:t>
            </a:r>
            <a:r>
              <a:rPr dirty="0"/>
              <a:t> e </a:t>
            </a:r>
            <a:r>
              <a:rPr dirty="0" err="1"/>
              <a:t>ininterruttibilità</a:t>
            </a:r>
            <a:r>
              <a:rPr dirty="0"/>
              <a:t> e non </a:t>
            </a:r>
            <a:r>
              <a:rPr dirty="0" err="1"/>
              <a:t>manipolabilità</a:t>
            </a:r>
            <a:r>
              <a:rPr dirty="0"/>
              <a:t>, </a:t>
            </a:r>
            <a:r>
              <a:rPr dirty="0" err="1"/>
              <a:t>sono</a:t>
            </a:r>
            <a:r>
              <a:rPr dirty="0"/>
              <a:t> subordinate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concreta</a:t>
            </a:r>
            <a:r>
              <a:rPr dirty="0"/>
              <a:t> </a:t>
            </a:r>
            <a:r>
              <a:rPr dirty="0" err="1"/>
              <a:t>distribuzione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risorse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</a:t>
            </a:r>
            <a:r>
              <a:rPr dirty="0" err="1"/>
              <a:t>soggetti</a:t>
            </a:r>
            <a:r>
              <a:rPr dirty="0"/>
              <a:t> </a:t>
            </a:r>
            <a:r>
              <a:rPr dirty="0" err="1"/>
              <a:t>indipendenti</a:t>
            </a:r>
            <a:r>
              <a:rPr dirty="0"/>
              <a:t> e </a:t>
            </a:r>
            <a:r>
              <a:rPr dirty="0" err="1"/>
              <a:t>incorrompibili</a:t>
            </a:r>
            <a:r>
              <a:rPr dirty="0"/>
              <a:t>, ma la </a:t>
            </a:r>
            <a:r>
              <a:rPr dirty="0" err="1"/>
              <a:t>categoria</a:t>
            </a:r>
            <a:r>
              <a:rPr dirty="0"/>
              <a:t> “</a:t>
            </a:r>
            <a:r>
              <a:rPr dirty="0" err="1"/>
              <a:t>minatori</a:t>
            </a:r>
            <a:r>
              <a:rPr dirty="0"/>
              <a:t>” e’ in </a:t>
            </a:r>
            <a:r>
              <a:rPr dirty="0" err="1"/>
              <a:t>genere</a:t>
            </a:r>
            <a:r>
              <a:rPr dirty="0"/>
              <a:t> </a:t>
            </a:r>
            <a:r>
              <a:rPr dirty="0" err="1"/>
              <a:t>indeterminata</a:t>
            </a:r>
            <a:r>
              <a:rPr dirty="0"/>
              <a:t> e solo </a:t>
            </a:r>
            <a:r>
              <a:rPr dirty="0" err="1"/>
              <a:t>parzialmente</a:t>
            </a:r>
            <a:r>
              <a:rPr dirty="0"/>
              <a:t> </a:t>
            </a:r>
            <a:r>
              <a:rPr dirty="0" err="1"/>
              <a:t>verificabile</a:t>
            </a:r>
            <a:endParaRPr dirty="0"/>
          </a:p>
        </p:txBody>
      </p:sp>
      <p:pic>
        <p:nvPicPr>
          <p:cNvPr id="4" name="logoU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637" y="6214293"/>
            <a:ext cx="708077" cy="643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_uni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8445" y="6326639"/>
            <a:ext cx="2010565" cy="467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8163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5"/>
          <p:cNvSpPr txBox="1">
            <a:spLocks/>
          </p:cNvSpPr>
          <p:nvPr/>
        </p:nvSpPr>
        <p:spPr>
          <a:xfrm>
            <a:off x="685800" y="2435225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hangingPunct="1"/>
            <a:r>
              <a:rPr lang="it-IT" smtClean="0"/>
              <a:t>BLOCKCHAIN E NOTARIZZAZIONE</a:t>
            </a:r>
            <a:endParaRPr lang="it-IT" dirty="0"/>
          </a:p>
        </p:txBody>
      </p:sp>
      <p:pic>
        <p:nvPicPr>
          <p:cNvPr id="3" name="logoU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930" y="6214293"/>
            <a:ext cx="708077" cy="643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ogo_uni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6917" y="6302496"/>
            <a:ext cx="2010565" cy="467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8290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8"/>
          <p:cNvSpPr txBox="1">
            <a:spLocks/>
          </p:cNvSpPr>
          <p:nvPr/>
        </p:nvSpPr>
        <p:spPr>
          <a:xfrm>
            <a:off x="685800" y="64062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118C77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hangingPunct="1"/>
            <a:r>
              <a:rPr lang="it-IT" smtClean="0"/>
              <a:t>Notarizzazione</a:t>
            </a:r>
            <a:endParaRPr lang="it-IT" dirty="0"/>
          </a:p>
        </p:txBody>
      </p:sp>
      <p:sp>
        <p:nvSpPr>
          <p:cNvPr id="3" name="Shape 119"/>
          <p:cNvSpPr/>
          <p:nvPr/>
        </p:nvSpPr>
        <p:spPr>
          <a:xfrm>
            <a:off x="790223" y="1047750"/>
            <a:ext cx="7563554" cy="476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0578" indent="-220578" algn="just" defTabSz="584200">
              <a:buSzPct val="100000"/>
              <a:buChar char="•"/>
              <a:defRPr sz="20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algn="just" defTabSz="457200">
              <a:defRPr sz="2000" b="0" i="1">
                <a:solidFill>
                  <a:srgbClr val="3E3B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Transazioni</a:t>
            </a:r>
            <a:r>
              <a:rPr dirty="0"/>
              <a:t> </a:t>
            </a:r>
            <a:r>
              <a:rPr dirty="0" err="1"/>
              <a:t>sulla</a:t>
            </a:r>
            <a:r>
              <a:rPr dirty="0"/>
              <a:t> blockchain come proof of existence di un </a:t>
            </a:r>
            <a:r>
              <a:rPr dirty="0" err="1"/>
              <a:t>determinato</a:t>
            </a:r>
            <a:r>
              <a:rPr dirty="0"/>
              <a:t> file ad un </a:t>
            </a:r>
            <a:r>
              <a:rPr dirty="0" err="1"/>
              <a:t>certo</a:t>
            </a:r>
            <a:r>
              <a:rPr dirty="0"/>
              <a:t> </a:t>
            </a:r>
            <a:r>
              <a:rPr dirty="0" err="1"/>
              <a:t>momento</a:t>
            </a:r>
            <a:r>
              <a:rPr dirty="0"/>
              <a:t> </a:t>
            </a:r>
            <a:r>
              <a:rPr dirty="0" err="1"/>
              <a:t>temporale</a:t>
            </a:r>
            <a:r>
              <a:rPr dirty="0"/>
              <a:t> -&gt; </a:t>
            </a:r>
            <a:r>
              <a:rPr dirty="0" err="1"/>
              <a:t>utilizzo</a:t>
            </a:r>
            <a:r>
              <a:rPr dirty="0"/>
              <a:t> del time-stamping </a:t>
            </a:r>
            <a:r>
              <a:rPr dirty="0" err="1"/>
              <a:t>intrinseco</a:t>
            </a:r>
            <a:endParaRPr dirty="0"/>
          </a:p>
          <a:p>
            <a:pPr algn="just" defTabSz="457200">
              <a:defRPr sz="2000" b="0" i="1">
                <a:solidFill>
                  <a:srgbClr val="3E3B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marL="200526" indent="-200526" algn="just" defTabSz="457200">
              <a:buSzPct val="100000"/>
              <a:buChar char="•"/>
              <a:defRPr sz="2000" b="0" i="1">
                <a:solidFill>
                  <a:srgbClr val="3E3B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Impossibile</a:t>
            </a:r>
            <a:r>
              <a:rPr dirty="0"/>
              <a:t> </a:t>
            </a:r>
            <a:r>
              <a:rPr dirty="0" err="1"/>
              <a:t>manipolare</a:t>
            </a:r>
            <a:r>
              <a:rPr dirty="0"/>
              <a:t>, </a:t>
            </a:r>
            <a:r>
              <a:rPr dirty="0" err="1"/>
              <a:t>retrodatare</a:t>
            </a:r>
            <a:r>
              <a:rPr dirty="0"/>
              <a:t> o </a:t>
            </a:r>
            <a:r>
              <a:rPr dirty="0" err="1"/>
              <a:t>postdatare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file -&gt; </a:t>
            </a:r>
          </a:p>
          <a:p>
            <a:pPr algn="just" defTabSz="457200">
              <a:defRPr sz="2000" b="0" i="1">
                <a:solidFill>
                  <a:srgbClr val="3E3B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Inserimento</a:t>
            </a:r>
            <a:r>
              <a:rPr dirty="0"/>
              <a:t>, quale “</a:t>
            </a:r>
            <a:r>
              <a:rPr dirty="0" err="1"/>
              <a:t>causale</a:t>
            </a:r>
            <a:r>
              <a:rPr dirty="0"/>
              <a:t>”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transazione</a:t>
            </a:r>
            <a:r>
              <a:rPr dirty="0"/>
              <a:t>,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codice</a:t>
            </a:r>
            <a:r>
              <a:rPr dirty="0"/>
              <a:t> hash* del file di cui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intende</a:t>
            </a:r>
            <a:r>
              <a:rPr dirty="0"/>
              <a:t> </a:t>
            </a:r>
            <a:r>
              <a:rPr dirty="0" err="1"/>
              <a:t>provare</a:t>
            </a:r>
            <a:r>
              <a:rPr dirty="0"/>
              <a:t> </a:t>
            </a:r>
            <a:r>
              <a:rPr dirty="0" err="1"/>
              <a:t>l’esistenza</a:t>
            </a:r>
            <a:r>
              <a:rPr dirty="0"/>
              <a:t> -&gt;</a:t>
            </a:r>
          </a:p>
          <a:p>
            <a:pPr marL="200526" indent="-200526" algn="just" defTabSz="457200">
              <a:buSzPct val="100000"/>
              <a:buChar char="•"/>
              <a:defRPr sz="2000" b="0" i="1">
                <a:solidFill>
                  <a:srgbClr val="3E3B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marL="200526" indent="-200526" algn="just" defTabSz="457200">
              <a:buSzPct val="100000"/>
              <a:buChar char="•"/>
              <a:defRPr sz="2000" b="0" i="1">
                <a:solidFill>
                  <a:srgbClr val="3E3B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Costo</a:t>
            </a:r>
            <a:r>
              <a:rPr dirty="0"/>
              <a:t> </a:t>
            </a:r>
            <a:r>
              <a:rPr dirty="0" err="1"/>
              <a:t>marginale</a:t>
            </a:r>
            <a:r>
              <a:rPr dirty="0"/>
              <a:t> </a:t>
            </a:r>
            <a:r>
              <a:rPr dirty="0" err="1"/>
              <a:t>pressoché</a:t>
            </a:r>
            <a:r>
              <a:rPr dirty="0"/>
              <a:t> </a:t>
            </a:r>
            <a:r>
              <a:rPr dirty="0" err="1"/>
              <a:t>nullo</a:t>
            </a:r>
            <a:endParaRPr dirty="0"/>
          </a:p>
          <a:p>
            <a:pPr algn="just" defTabSz="457200">
              <a:defRPr sz="2000" b="0" i="1">
                <a:solidFill>
                  <a:srgbClr val="3E3B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marL="200526" indent="-200526" algn="just" defTabSz="457200">
              <a:buSzPct val="100000"/>
              <a:buChar char="•"/>
              <a:defRPr sz="2000" b="0" i="1">
                <a:solidFill>
                  <a:srgbClr val="3E3B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Indipendente</a:t>
            </a:r>
            <a:r>
              <a:rPr dirty="0"/>
              <a:t> da </a:t>
            </a:r>
            <a:r>
              <a:rPr dirty="0" err="1"/>
              <a:t>ente</a:t>
            </a:r>
            <a:r>
              <a:rPr dirty="0"/>
              <a:t> </a:t>
            </a:r>
            <a:r>
              <a:rPr dirty="0" err="1"/>
              <a:t>fiduciario</a:t>
            </a:r>
            <a:r>
              <a:rPr dirty="0"/>
              <a:t> </a:t>
            </a:r>
            <a:r>
              <a:rPr dirty="0" err="1"/>
              <a:t>terzo</a:t>
            </a:r>
            <a:endParaRPr dirty="0"/>
          </a:p>
          <a:p>
            <a:pPr algn="just" defTabSz="457200">
              <a:defRPr sz="2000" b="0" i="1">
                <a:solidFill>
                  <a:srgbClr val="3E3B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algn="just" defTabSz="457200">
              <a:defRPr sz="1200" b="0" i="1">
                <a:solidFill>
                  <a:srgbClr val="3E3B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* </a:t>
            </a:r>
            <a:r>
              <a:rPr dirty="0" err="1"/>
              <a:t>Codice</a:t>
            </a:r>
            <a:r>
              <a:rPr dirty="0"/>
              <a:t> hash =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funzione</a:t>
            </a:r>
            <a:r>
              <a:rPr dirty="0"/>
              <a:t> di </a:t>
            </a:r>
            <a:r>
              <a:rPr dirty="0" err="1"/>
              <a:t>pochi</a:t>
            </a:r>
            <a:r>
              <a:rPr dirty="0"/>
              <a:t> byte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riconduce</a:t>
            </a:r>
            <a:r>
              <a:rPr dirty="0"/>
              <a:t> con </a:t>
            </a:r>
            <a:r>
              <a:rPr dirty="0" err="1"/>
              <a:t>sicurezza</a:t>
            </a:r>
            <a:r>
              <a:rPr dirty="0"/>
              <a:t> ad un file</a:t>
            </a:r>
          </a:p>
        </p:txBody>
      </p:sp>
      <p:pic>
        <p:nvPicPr>
          <p:cNvPr id="4" name="logoU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930" y="6214293"/>
            <a:ext cx="708077" cy="643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_uni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8444" y="6326638"/>
            <a:ext cx="2010565" cy="467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3415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xfrm>
            <a:off x="685800" y="24352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LE ORIGINI</a:t>
            </a:r>
          </a:p>
        </p:txBody>
      </p:sp>
      <p:pic>
        <p:nvPicPr>
          <p:cNvPr id="3" name="logo_uni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3790" y="6318321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ogoU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748" y="6214293"/>
            <a:ext cx="708077" cy="6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"/>
          <p:cNvSpPr/>
          <p:nvPr/>
        </p:nvSpPr>
        <p:spPr>
          <a:xfrm>
            <a:off x="3585801" y="6410378"/>
            <a:ext cx="1972397" cy="28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4211" tIns="44211" rIns="44211" bIns="44211">
            <a:spAutoFit/>
          </a:bodyPr>
          <a:lstStyle>
            <a:lvl1pPr algn="ctr" defTabSz="957262">
              <a:lnSpc>
                <a:spcPct val="90000"/>
              </a:lnSpc>
              <a:defRPr sz="1400" b="0"/>
            </a:lvl1pPr>
          </a:lstStyle>
          <a:p>
            <a:r>
              <a:rPr dirty="0"/>
              <a:t>21 </a:t>
            </a:r>
            <a:r>
              <a:rPr lang="it-IT" dirty="0" err="1" smtClean="0"/>
              <a:t>M</a:t>
            </a:r>
            <a:r>
              <a:rPr dirty="0" err="1" smtClean="0"/>
              <a:t>aggio</a:t>
            </a:r>
            <a:r>
              <a:rPr dirty="0" smtClean="0"/>
              <a:t> </a:t>
            </a:r>
            <a:r>
              <a:rPr dirty="0"/>
              <a:t>2018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4172025" y="6477000"/>
            <a:ext cx="166537" cy="2311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 idx="4294967295"/>
          </p:nvPr>
        </p:nvSpPr>
        <p:spPr>
          <a:xfrm>
            <a:off x="457200" y="76199"/>
            <a:ext cx="82296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Sistema di archiviazione sicuro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4294967295"/>
          </p:nvPr>
        </p:nvSpPr>
        <p:spPr>
          <a:xfrm>
            <a:off x="3416300" y="1194385"/>
            <a:ext cx="5672386" cy="4906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5844" indent="-335844" defTabSz="496570">
              <a:spcBef>
                <a:spcPts val="0"/>
              </a:spcBef>
              <a:buSzPct val="75000"/>
              <a:buChar char="•"/>
              <a:defRPr sz="2720" i="1">
                <a:solidFill>
                  <a:srgbClr val="38241A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Inventa</a:t>
            </a:r>
            <a:r>
              <a:rPr>
                <a:solidFill>
                  <a:srgbClr val="3E3B39"/>
                </a:solidFill>
              </a:rPr>
              <a:t>ta nel 1991 per garantire “data certa” (timestamp) in un archivio digitale</a:t>
            </a:r>
          </a:p>
          <a:p>
            <a:pPr marL="335844" indent="-335844" defTabSz="496570">
              <a:spcBef>
                <a:spcPts val="0"/>
              </a:spcBef>
              <a:buSzPct val="75000"/>
              <a:buChar char="•"/>
              <a:defRPr sz="2720" i="1">
                <a:solidFill>
                  <a:srgbClr val="3E3B39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Utilizzata per il Bitcoin nel 2008 per garantire la non duplicabilità di una transazione monetaria </a:t>
            </a:r>
          </a:p>
          <a:p>
            <a:pPr marL="335844" indent="-335844" defTabSz="496570">
              <a:spcBef>
                <a:spcPts val="0"/>
              </a:spcBef>
              <a:buSzPct val="75000"/>
              <a:buChar char="•"/>
              <a:defRPr sz="2720" i="1">
                <a:solidFill>
                  <a:srgbClr val="3E3B39"/>
                </a:solidFill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Basata sulla concatenazione dell’informazione tramite algoritmi crittografici (da cui “crittovalute”</a:t>
            </a:r>
          </a:p>
        </p:txBody>
      </p:sp>
      <p:pic>
        <p:nvPicPr>
          <p:cNvPr id="43" name="Creditor's_Ledger,_Holmes_McDougall_(4271445364)-filter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446" y="1418655"/>
            <a:ext cx="3104701" cy="1384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The-formation-of-the-Blockch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446" y="4429860"/>
            <a:ext cx="3219550" cy="1170402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 rot="5400000">
            <a:off x="1232310" y="3155527"/>
            <a:ext cx="835026" cy="842815"/>
          </a:xfrm>
          <a:prstGeom prst="rightArrow">
            <a:avLst>
              <a:gd name="adj1" fmla="val 32000"/>
              <a:gd name="adj2" fmla="val 64597"/>
            </a:avLst>
          </a:prstGeom>
          <a:solidFill>
            <a:srgbClr val="BBCD1F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BBCD1F"/>
                </a:solidFill>
              </a:defRPr>
            </a:pPr>
            <a:endParaRPr/>
          </a:p>
        </p:txBody>
      </p:sp>
      <p:pic>
        <p:nvPicPr>
          <p:cNvPr id="8" name="logo_unic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76235" y="6240840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ogoUCA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482" y="6152636"/>
            <a:ext cx="708077" cy="643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4172025" y="6477000"/>
            <a:ext cx="166537" cy="2311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48" name="42692_001Yap016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79" y="9860"/>
            <a:ext cx="9062590" cy="595999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2583179" y="607276"/>
            <a:ext cx="6579109" cy="407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52400" tIns="152400" rIns="152400" bIns="152400">
            <a:spAutoFit/>
          </a:bodyPr>
          <a:lstStyle/>
          <a:p>
            <a:pPr algn="just" defTabSz="584200">
              <a:defRPr sz="2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Tecnologia                                     Tipo moneta</a:t>
            </a:r>
          </a:p>
          <a:p>
            <a:pPr algn="ctr" defTabSz="584200">
              <a:defRPr sz="2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algn="just" defTabSz="584200">
              <a:defRPr sz="2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METALLO analogico                     “SCAMBIO “        .</a:t>
            </a:r>
          </a:p>
          <a:p>
            <a:pPr algn="just" defTabSz="584200">
              <a:defRPr sz="2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METALLO discreto                        CONIATA</a:t>
            </a:r>
          </a:p>
          <a:p>
            <a:pPr algn="just" defTabSz="584200">
              <a:defRPr sz="2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CARTA                                             CARTACEA</a:t>
            </a:r>
          </a:p>
          <a:p>
            <a:pPr algn="just" defTabSz="584200">
              <a:defRPr sz="2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SCRITTURA CONTABILE              FIDUCIARIA   </a:t>
            </a:r>
          </a:p>
          <a:p>
            <a:pPr algn="just" defTabSz="584200">
              <a:defRPr sz="2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ELABORATORE DIGITALE           DIGITALE</a:t>
            </a:r>
          </a:p>
          <a:p>
            <a:pPr algn="just" defTabSz="584200">
              <a:defRPr sz="2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 INTERNET                                      ELETTRONICA</a:t>
            </a:r>
            <a:r>
              <a:t> </a:t>
            </a:r>
          </a:p>
          <a:p>
            <a:pPr algn="just" defTabSz="584200">
              <a:defRPr sz="2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BLOCKCHAIN                       CRITTOVALUTE (BITCOIN)</a:t>
            </a:r>
          </a:p>
          <a:p>
            <a:pPr algn="just" defTabSz="584200">
              <a:defRPr sz="2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algn="just" defTabSz="584200">
              <a:defRPr sz="2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B</a:t>
            </a:r>
            <a:r>
              <a:rPr i="1"/>
              <a:t>lockchain 2.0</a:t>
            </a:r>
            <a:r>
              <a:t>                               functio</a:t>
            </a:r>
            <a:r>
              <a:rPr i="1"/>
              <a:t>nal money</a:t>
            </a:r>
          </a:p>
        </p:txBody>
      </p:sp>
      <p:sp>
        <p:nvSpPr>
          <p:cNvPr id="50" name="Shape 50"/>
          <p:cNvSpPr/>
          <p:nvPr/>
        </p:nvSpPr>
        <p:spPr>
          <a:xfrm>
            <a:off x="1233982" y="29426"/>
            <a:ext cx="667603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584200">
              <a:defRPr sz="3200" b="0" i="1">
                <a:solidFill>
                  <a:srgbClr val="F2F7F2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ORIGINE DELLA MONETA BITCOIN</a:t>
            </a:r>
          </a:p>
        </p:txBody>
      </p:sp>
      <p:sp>
        <p:nvSpPr>
          <p:cNvPr id="53" name="Shape 53"/>
          <p:cNvSpPr/>
          <p:nvPr/>
        </p:nvSpPr>
        <p:spPr>
          <a:xfrm>
            <a:off x="205174" y="4806949"/>
            <a:ext cx="435894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2200" b="0" i="1">
                <a:solidFill>
                  <a:srgbClr val="F2F7F2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SISTEMA GENERALIZZATO </a:t>
            </a:r>
          </a:p>
          <a:p>
            <a:pPr algn="ctr" defTabSz="584200">
              <a:defRPr sz="2200" b="0" i="1">
                <a:solidFill>
                  <a:srgbClr val="F2F7F2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DI ARCHIVIAZIONE E GESTIONE</a:t>
            </a:r>
          </a:p>
          <a:p>
            <a:pPr algn="ctr" defTabSz="584200">
              <a:defRPr sz="2200" b="0" i="1">
                <a:solidFill>
                  <a:srgbClr val="F2F7F2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DI RELAZIONI DIGITALI</a:t>
            </a:r>
          </a:p>
        </p:txBody>
      </p:sp>
      <p:sp>
        <p:nvSpPr>
          <p:cNvPr id="54" name="Shape 54"/>
          <p:cNvSpPr/>
          <p:nvPr/>
        </p:nvSpPr>
        <p:spPr>
          <a:xfrm rot="5400000">
            <a:off x="3252241" y="3897409"/>
            <a:ext cx="525464" cy="205733"/>
          </a:xfrm>
          <a:prstGeom prst="rightArrow">
            <a:avLst>
              <a:gd name="adj1" fmla="val 15940"/>
              <a:gd name="adj2" fmla="val 10315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 rot="5400000">
            <a:off x="7125741" y="3897409"/>
            <a:ext cx="525464" cy="205733"/>
          </a:xfrm>
          <a:prstGeom prst="rightArrow">
            <a:avLst>
              <a:gd name="adj1" fmla="val 28817"/>
              <a:gd name="adj2" fmla="val 136434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 rot="9600000">
            <a:off x="2753518" y="4528439"/>
            <a:ext cx="847726" cy="205735"/>
          </a:xfrm>
          <a:prstGeom prst="rightArrow">
            <a:avLst>
              <a:gd name="adj1" fmla="val 28817"/>
              <a:gd name="adj2" fmla="val 136434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" name="logo_uni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6029" y="6240840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ogoUC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210" y="6092828"/>
            <a:ext cx="708077" cy="643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4172025" y="6477000"/>
            <a:ext cx="166537" cy="2311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55516" y="2657259"/>
            <a:ext cx="8832968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Costi ridotti della tecnologia informatica:</a:t>
            </a:r>
          </a:p>
          <a:p>
            <a: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marL="395111" indent="-395111" algn="just" defTabSz="584200">
              <a:buSzPct val="75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Intero database di 1 crittovaluta circa 500GB su computer personale </a:t>
            </a:r>
          </a:p>
          <a:p>
            <a:pPr marL="395111" indent="-395111" algn="just" defTabSz="584200">
              <a:buSzPct val="75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Connessione alla rete a banda larga diffusa tra popolazione mondiale</a:t>
            </a:r>
          </a:p>
          <a:p>
            <a:pPr marL="395111" indent="-395111" algn="just" defTabSz="584200">
              <a:buSzPct val="75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Disponibilità diffusa di dispositivi personali collegati alla rete</a:t>
            </a:r>
          </a:p>
        </p:txBody>
      </p:sp>
      <p:sp>
        <p:nvSpPr>
          <p:cNvPr id="60" name="Shape 60"/>
          <p:cNvSpPr/>
          <p:nvPr/>
        </p:nvSpPr>
        <p:spPr>
          <a:xfrm>
            <a:off x="2054802" y="1583894"/>
            <a:ext cx="204166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2200" b="0" i="1">
                <a:solidFill>
                  <a:srgbClr val="38241A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Passato</a:t>
            </a:r>
          </a:p>
        </p:txBody>
      </p:sp>
      <p:sp>
        <p:nvSpPr>
          <p:cNvPr id="61" name="Shape 61"/>
          <p:cNvSpPr/>
          <p:nvPr/>
        </p:nvSpPr>
        <p:spPr>
          <a:xfrm>
            <a:off x="1805393" y="2031333"/>
            <a:ext cx="153924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200" b="0" i="1">
                <a:solidFill>
                  <a:srgbClr val="38241A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Dal ~2010 </a:t>
            </a:r>
          </a:p>
        </p:txBody>
      </p:sp>
      <p:sp>
        <p:nvSpPr>
          <p:cNvPr id="62" name="Shape 62"/>
          <p:cNvSpPr/>
          <p:nvPr/>
        </p:nvSpPr>
        <p:spPr>
          <a:xfrm>
            <a:off x="5197694" y="1583894"/>
            <a:ext cx="227126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Centralizzazione </a:t>
            </a:r>
          </a:p>
        </p:txBody>
      </p:sp>
      <p:sp>
        <p:nvSpPr>
          <p:cNvPr id="63" name="Shape 63"/>
          <p:cNvSpPr/>
          <p:nvPr/>
        </p:nvSpPr>
        <p:spPr>
          <a:xfrm>
            <a:off x="4074096" y="2031333"/>
            <a:ext cx="485196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Decentralizzazione</a:t>
            </a:r>
          </a:p>
        </p:txBody>
      </p:sp>
      <p:sp>
        <p:nvSpPr>
          <p:cNvPr id="64" name="Shape 64"/>
          <p:cNvSpPr/>
          <p:nvPr/>
        </p:nvSpPr>
        <p:spPr>
          <a:xfrm>
            <a:off x="3673488" y="1668860"/>
            <a:ext cx="1350287" cy="312668"/>
          </a:xfrm>
          <a:prstGeom prst="rightArrow">
            <a:avLst>
              <a:gd name="adj1" fmla="val 32000"/>
              <a:gd name="adj2" fmla="val 180879"/>
            </a:avLst>
          </a:prstGeom>
          <a:solidFill>
            <a:srgbClr val="BBCD1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defRPr sz="3000" b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3673488" y="2116300"/>
            <a:ext cx="1350287" cy="312667"/>
          </a:xfrm>
          <a:prstGeom prst="rightArrow">
            <a:avLst>
              <a:gd name="adj1" fmla="val 32000"/>
              <a:gd name="adj2" fmla="val 180879"/>
            </a:avLst>
          </a:prstGeom>
          <a:solidFill>
            <a:srgbClr val="BBCD1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defRPr sz="3000" b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 idx="4294967295"/>
          </p:nvPr>
        </p:nvSpPr>
        <p:spPr>
          <a:xfrm>
            <a:off x="685800" y="64062"/>
            <a:ext cx="7772400" cy="14700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t>Obiettivo:</a:t>
            </a:r>
          </a:p>
          <a:p>
            <a:pPr algn="ctr"/>
            <a:r>
              <a:t>Efficienza Gestione dell’Informazione</a:t>
            </a:r>
          </a:p>
        </p:txBody>
      </p:sp>
      <p:pic>
        <p:nvPicPr>
          <p:cNvPr id="11" name="logo_uni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5491" y="6240840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ogoU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403" y="6152636"/>
            <a:ext cx="708077" cy="643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 idx="4294967295"/>
          </p:nvPr>
        </p:nvSpPr>
        <p:spPr>
          <a:xfrm>
            <a:off x="685800" y="24352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COS’E’ LA TECNOLOGIA BLOCKCHAIN</a:t>
            </a:r>
          </a:p>
        </p:txBody>
      </p:sp>
      <p:pic>
        <p:nvPicPr>
          <p:cNvPr id="3" name="logo_uni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7635" y="6290613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ogoU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111" y="6214293"/>
            <a:ext cx="708077" cy="643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4172025" y="6477000"/>
            <a:ext cx="166537" cy="2311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685800" y="64062"/>
            <a:ext cx="7772400" cy="1470026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Cosa e’ una blockchain XCoin</a:t>
            </a:r>
          </a:p>
        </p:txBody>
      </p:sp>
      <p:sp>
        <p:nvSpPr>
          <p:cNvPr id="72" name="Shape 72"/>
          <p:cNvSpPr/>
          <p:nvPr/>
        </p:nvSpPr>
        <p:spPr>
          <a:xfrm>
            <a:off x="936467" y="2014639"/>
            <a:ext cx="727106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LEDGER + MECCANISMO DI PREMIO</a:t>
            </a:r>
          </a:p>
        </p:txBody>
      </p:sp>
      <p:sp>
        <p:nvSpPr>
          <p:cNvPr id="73" name="Shape 73"/>
          <p:cNvSpPr/>
          <p:nvPr/>
        </p:nvSpPr>
        <p:spPr>
          <a:xfrm>
            <a:off x="1091900" y="2586636"/>
            <a:ext cx="7479250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Ledger = Archivio di scritture non cancellabili o modificabili. Cambia solo per aggiunte di nuove scritture.</a:t>
            </a:r>
          </a:p>
          <a:p>
            <a:pPr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Meccanismo Premiale =  Scrittura speciale che registra l’assegnazione di una quantità di XCOIN</a:t>
            </a:r>
          </a:p>
          <a:p>
            <a:pPr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Solo “incidentalmente” legato all’uso monetario!</a:t>
            </a:r>
          </a:p>
        </p:txBody>
      </p:sp>
      <p:pic>
        <p:nvPicPr>
          <p:cNvPr id="6" name="logo_uni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0585" y="6240840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U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3823" y="6152636"/>
            <a:ext cx="708077" cy="643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4172025" y="6477000"/>
            <a:ext cx="166537" cy="2311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title" idx="4294967295"/>
          </p:nvPr>
        </p:nvSpPr>
        <p:spPr>
          <a:xfrm>
            <a:off x="685800" y="64062"/>
            <a:ext cx="7772400" cy="1470026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Gli Attori (di una qualsiasi blockchain)</a:t>
            </a:r>
          </a:p>
        </p:txBody>
      </p:sp>
      <p:sp>
        <p:nvSpPr>
          <p:cNvPr id="77" name="Shape 77"/>
          <p:cNvSpPr/>
          <p:nvPr/>
        </p:nvSpPr>
        <p:spPr>
          <a:xfrm>
            <a:off x="142816" y="1831759"/>
            <a:ext cx="368148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marL="395111" indent="-395111" algn="just" defTabSz="584200">
              <a:buSzPct val="75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Proprietario  </a:t>
            </a:r>
          </a:p>
        </p:txBody>
      </p:sp>
      <p:sp>
        <p:nvSpPr>
          <p:cNvPr id="78" name="Shape 78"/>
          <p:cNvSpPr/>
          <p:nvPr/>
        </p:nvSpPr>
        <p:spPr>
          <a:xfrm>
            <a:off x="2301888" y="2303860"/>
            <a:ext cx="1114426" cy="312668"/>
          </a:xfrm>
          <a:prstGeom prst="rightArrow">
            <a:avLst>
              <a:gd name="adj1" fmla="val 32000"/>
              <a:gd name="adj2" fmla="val 180879"/>
            </a:avLst>
          </a:prstGeom>
          <a:solidFill>
            <a:srgbClr val="BBCD1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defRPr sz="3000" b="0">
                <a:solidFill>
                  <a:srgbClr val="BBCD1F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3546416" y="1641259"/>
            <a:ext cx="392412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i="0"/>
              <a:t>Controlla </a:t>
            </a:r>
            <a:r>
              <a:t> - indirizzi privati </a:t>
            </a:r>
          </a:p>
          <a:p>
            <a: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                   - indirizzi pubblici</a:t>
            </a:r>
          </a:p>
        </p:txBody>
      </p:sp>
      <p:sp>
        <p:nvSpPr>
          <p:cNvPr id="80" name="Shape 80"/>
          <p:cNvSpPr/>
          <p:nvPr/>
        </p:nvSpPr>
        <p:spPr>
          <a:xfrm>
            <a:off x="7096374" y="1538389"/>
            <a:ext cx="714336" cy="162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0" b="0"/>
            </a:lvl1pPr>
          </a:lstStyle>
          <a:p>
            <a:r>
              <a:t>}</a:t>
            </a:r>
          </a:p>
        </p:txBody>
      </p:sp>
      <p:sp>
        <p:nvSpPr>
          <p:cNvPr id="81" name="Shape 81"/>
          <p:cNvSpPr/>
          <p:nvPr/>
        </p:nvSpPr>
        <p:spPr>
          <a:xfrm>
            <a:off x="7940616" y="2218894"/>
            <a:ext cx="101477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Chiavi</a:t>
            </a:r>
          </a:p>
        </p:txBody>
      </p:sp>
      <p:sp>
        <p:nvSpPr>
          <p:cNvPr id="82" name="Shape 82"/>
          <p:cNvSpPr/>
          <p:nvPr/>
        </p:nvSpPr>
        <p:spPr>
          <a:xfrm>
            <a:off x="155516" y="2962556"/>
            <a:ext cx="194009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marL="395111" indent="-395111" algn="just" defTabSz="584200">
              <a:buSzPct val="75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Minatore  </a:t>
            </a:r>
          </a:p>
        </p:txBody>
      </p:sp>
      <p:sp>
        <p:nvSpPr>
          <p:cNvPr id="83" name="Shape 83"/>
          <p:cNvSpPr/>
          <p:nvPr/>
        </p:nvSpPr>
        <p:spPr>
          <a:xfrm>
            <a:off x="2301888" y="3513489"/>
            <a:ext cx="1114426" cy="312668"/>
          </a:xfrm>
          <a:prstGeom prst="rightArrow">
            <a:avLst>
              <a:gd name="adj1" fmla="val 32000"/>
              <a:gd name="adj2" fmla="val 180879"/>
            </a:avLst>
          </a:prstGeom>
          <a:solidFill>
            <a:srgbClr val="BBCD1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defRPr sz="3000" b="0">
                <a:solidFill>
                  <a:srgbClr val="BBCD1F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546416" y="2772056"/>
            <a:ext cx="392412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Proprietario speciale, tiene attivo un software standard che “aggiunge” scritture</a:t>
            </a:r>
          </a:p>
        </p:txBody>
      </p:sp>
      <p:sp>
        <p:nvSpPr>
          <p:cNvPr id="85" name="Shape 85"/>
          <p:cNvSpPr/>
          <p:nvPr/>
        </p:nvSpPr>
        <p:spPr>
          <a:xfrm>
            <a:off x="155516" y="4207156"/>
            <a:ext cx="194009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marL="395111" indent="-395111" algn="just" defTabSz="584200">
              <a:buSzPct val="75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Utilizzatore   </a:t>
            </a:r>
          </a:p>
        </p:txBody>
      </p:sp>
      <p:sp>
        <p:nvSpPr>
          <p:cNvPr id="86" name="Shape 86"/>
          <p:cNvSpPr/>
          <p:nvPr/>
        </p:nvSpPr>
        <p:spPr>
          <a:xfrm>
            <a:off x="2301888" y="4705526"/>
            <a:ext cx="1114426" cy="312667"/>
          </a:xfrm>
          <a:prstGeom prst="rightArrow">
            <a:avLst>
              <a:gd name="adj1" fmla="val 32000"/>
              <a:gd name="adj2" fmla="val 180879"/>
            </a:avLst>
          </a:prstGeom>
          <a:solidFill>
            <a:srgbClr val="BBCD1F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defRPr sz="3000" b="0">
                <a:solidFill>
                  <a:srgbClr val="BBCD1F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3622594" y="4138612"/>
            <a:ext cx="512119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 defTabSz="584200"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Detiene accesso indiretto al funzionamento della blockchain</a:t>
            </a:r>
          </a:p>
        </p:txBody>
      </p:sp>
      <p:pic>
        <p:nvPicPr>
          <p:cNvPr id="15" name="logo_uni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3223" y="6240840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logoU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875" y="6152636"/>
            <a:ext cx="708077" cy="643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4172025" y="6477000"/>
            <a:ext cx="166537" cy="2311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 idx="4294967295"/>
          </p:nvPr>
        </p:nvSpPr>
        <p:spPr>
          <a:xfrm>
            <a:off x="685800" y="64062"/>
            <a:ext cx="7772400" cy="1470026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Come funziona?</a:t>
            </a:r>
          </a:p>
        </p:txBody>
      </p:sp>
      <p:sp>
        <p:nvSpPr>
          <p:cNvPr id="91" name="Shape 91"/>
          <p:cNvSpPr/>
          <p:nvPr/>
        </p:nvSpPr>
        <p:spPr>
          <a:xfrm>
            <a:off x="790223" y="1007825"/>
            <a:ext cx="7563554" cy="484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0578" indent="-220578" algn="ctr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minatore</a:t>
            </a:r>
            <a:r>
              <a:rPr dirty="0"/>
              <a:t> </a:t>
            </a:r>
            <a:r>
              <a:rPr dirty="0" err="1"/>
              <a:t>conserva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copia</a:t>
            </a:r>
            <a:r>
              <a:rPr dirty="0"/>
              <a:t> del </a:t>
            </a:r>
            <a:r>
              <a:rPr dirty="0" smtClean="0"/>
              <a:t>ledger</a:t>
            </a:r>
            <a:endParaRPr lang="it-IT" dirty="0" smtClean="0"/>
          </a:p>
          <a:p>
            <a:pPr marL="220578" indent="-220578" algn="ctr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marL="220578" indent="-220578" algn="ctr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I </a:t>
            </a:r>
            <a:r>
              <a:rPr dirty="0" err="1"/>
              <a:t>proprietari</a:t>
            </a:r>
            <a:r>
              <a:rPr dirty="0"/>
              <a:t> </a:t>
            </a:r>
            <a:r>
              <a:rPr dirty="0" err="1"/>
              <a:t>pubblicano</a:t>
            </a:r>
            <a:r>
              <a:rPr dirty="0"/>
              <a:t> in rete le </a:t>
            </a:r>
            <a:r>
              <a:rPr dirty="0" err="1"/>
              <a:t>scritture</a:t>
            </a:r>
            <a:r>
              <a:rPr dirty="0"/>
              <a:t> </a:t>
            </a:r>
            <a:r>
              <a:rPr dirty="0" err="1" smtClean="0"/>
              <a:t>richieste</a:t>
            </a:r>
            <a:endParaRPr lang="it-IT" dirty="0" smtClean="0"/>
          </a:p>
          <a:p>
            <a:pPr marL="220578" indent="-220578" algn="ctr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marL="220578" indent="-220578" algn="ctr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Un </a:t>
            </a:r>
            <a:r>
              <a:rPr dirty="0" err="1"/>
              <a:t>minatore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volta</a:t>
            </a:r>
            <a:r>
              <a:rPr dirty="0"/>
              <a:t>, con cadenza </a:t>
            </a:r>
            <a:r>
              <a:rPr dirty="0" err="1"/>
              <a:t>regolare</a:t>
            </a:r>
            <a:r>
              <a:rPr dirty="0"/>
              <a:t> </a:t>
            </a:r>
            <a:r>
              <a:rPr dirty="0" err="1" smtClean="0"/>
              <a:t>aggiunge</a:t>
            </a:r>
            <a:r>
              <a:rPr dirty="0" smtClean="0"/>
              <a:t> </a:t>
            </a:r>
            <a:r>
              <a:rPr dirty="0"/>
              <a:t>un </a:t>
            </a:r>
            <a:r>
              <a:rPr dirty="0" err="1"/>
              <a:t>blocco</a:t>
            </a:r>
            <a:r>
              <a:rPr dirty="0"/>
              <a:t> di </a:t>
            </a:r>
            <a:r>
              <a:rPr dirty="0" err="1"/>
              <a:t>scritture</a:t>
            </a:r>
            <a:r>
              <a:rPr dirty="0"/>
              <a:t> </a:t>
            </a:r>
            <a:r>
              <a:rPr dirty="0" err="1"/>
              <a:t>ammissibili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copia</a:t>
            </a:r>
            <a:r>
              <a:rPr dirty="0"/>
              <a:t> del </a:t>
            </a:r>
            <a:r>
              <a:rPr dirty="0" smtClean="0"/>
              <a:t>ledger</a:t>
            </a:r>
            <a:endParaRPr lang="it-IT" dirty="0" smtClean="0"/>
          </a:p>
          <a:p>
            <a:pPr marL="220578" indent="-220578" algn="ctr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marL="220578" indent="-220578" algn="ctr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Al “primo” </a:t>
            </a:r>
            <a:r>
              <a:rPr dirty="0" err="1"/>
              <a:t>minatore</a:t>
            </a:r>
            <a:r>
              <a:rPr dirty="0"/>
              <a:t> </a:t>
            </a:r>
            <a:r>
              <a:rPr dirty="0" err="1"/>
              <a:t>spetta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premio</a:t>
            </a:r>
            <a:r>
              <a:rPr dirty="0"/>
              <a:t> </a:t>
            </a:r>
            <a:r>
              <a:rPr lang="it-IT" dirty="0" smtClean="0"/>
              <a:t>: </a:t>
            </a:r>
            <a:r>
              <a:rPr dirty="0" smtClean="0"/>
              <a:t>e</a:t>
            </a:r>
            <a:r>
              <a:rPr dirty="0"/>
              <a:t>’ </a:t>
            </a:r>
            <a:r>
              <a:rPr dirty="0" err="1"/>
              <a:t>individuato</a:t>
            </a:r>
            <a:r>
              <a:rPr dirty="0"/>
              <a:t> secondo un </a:t>
            </a:r>
            <a:r>
              <a:rPr dirty="0" err="1"/>
              <a:t>protocollo</a:t>
            </a:r>
            <a:r>
              <a:rPr dirty="0"/>
              <a:t> </a:t>
            </a:r>
            <a:r>
              <a:rPr dirty="0" err="1"/>
              <a:t>condiviso</a:t>
            </a:r>
            <a:r>
              <a:rPr dirty="0"/>
              <a:t> (</a:t>
            </a:r>
            <a:r>
              <a:rPr dirty="0" err="1"/>
              <a:t>es</a:t>
            </a:r>
            <a:r>
              <a:rPr dirty="0"/>
              <a:t>. </a:t>
            </a:r>
            <a:r>
              <a:rPr dirty="0" err="1"/>
              <a:t>PoW</a:t>
            </a:r>
            <a:r>
              <a:rPr dirty="0"/>
              <a:t>, </a:t>
            </a:r>
            <a:r>
              <a:rPr dirty="0" err="1"/>
              <a:t>PoS</a:t>
            </a:r>
            <a:r>
              <a:rPr dirty="0" smtClean="0"/>
              <a:t>,…)</a:t>
            </a:r>
            <a:endParaRPr lang="it-IT" dirty="0" smtClean="0"/>
          </a:p>
          <a:p>
            <a:pPr marL="220578" indent="-220578" algn="ctr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marL="220578" indent="-220578" algn="ctr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Il </a:t>
            </a:r>
            <a:r>
              <a:rPr dirty="0" err="1"/>
              <a:t>conflitto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piu</a:t>
            </a:r>
            <a:r>
              <a:rPr dirty="0"/>
              <a:t>’ </a:t>
            </a:r>
            <a:r>
              <a:rPr dirty="0" err="1"/>
              <a:t>minatori</a:t>
            </a:r>
            <a:r>
              <a:rPr dirty="0"/>
              <a:t> </a:t>
            </a:r>
            <a:r>
              <a:rPr dirty="0" err="1"/>
              <a:t>dichiaratisi</a:t>
            </a:r>
            <a:r>
              <a:rPr dirty="0"/>
              <a:t> </a:t>
            </a:r>
            <a:r>
              <a:rPr dirty="0" err="1"/>
              <a:t>primi</a:t>
            </a:r>
            <a:r>
              <a:rPr dirty="0"/>
              <a:t> e’ </a:t>
            </a:r>
            <a:r>
              <a:rPr dirty="0" err="1"/>
              <a:t>risolto</a:t>
            </a:r>
            <a:r>
              <a:rPr dirty="0"/>
              <a:t> </a:t>
            </a:r>
            <a:r>
              <a:rPr dirty="0" err="1"/>
              <a:t>tramite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consenso</a:t>
            </a:r>
            <a:r>
              <a:rPr dirty="0"/>
              <a:t> “a </a:t>
            </a:r>
            <a:r>
              <a:rPr dirty="0" err="1"/>
              <a:t>maggioranza</a:t>
            </a:r>
            <a:r>
              <a:rPr dirty="0"/>
              <a:t> del 51</a:t>
            </a:r>
            <a:r>
              <a:rPr dirty="0" smtClean="0"/>
              <a:t>%”</a:t>
            </a:r>
            <a:endParaRPr lang="it-IT" dirty="0" smtClean="0"/>
          </a:p>
          <a:p>
            <a:pPr marL="220578" indent="-220578" algn="ctr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dirty="0"/>
          </a:p>
          <a:p>
            <a:pPr marL="220578" indent="-220578" algn="ctr" defTabSz="584200">
              <a:buSzPct val="100000"/>
              <a:buChar char="•"/>
              <a:defRPr sz="2200" b="0" i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minatori</a:t>
            </a:r>
            <a:r>
              <a:rPr dirty="0"/>
              <a:t> </a:t>
            </a:r>
            <a:r>
              <a:rPr dirty="0" err="1"/>
              <a:t>aggiornano</a:t>
            </a:r>
            <a:r>
              <a:rPr dirty="0"/>
              <a:t> </a:t>
            </a:r>
            <a:r>
              <a:rPr dirty="0" err="1"/>
              <a:t>conformemente</a:t>
            </a:r>
            <a:r>
              <a:rPr dirty="0"/>
              <a:t> la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copia</a:t>
            </a:r>
            <a:endParaRPr dirty="0"/>
          </a:p>
        </p:txBody>
      </p:sp>
      <p:pic>
        <p:nvPicPr>
          <p:cNvPr id="5" name="logo_unic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2954" y="6240840"/>
            <a:ext cx="2010565" cy="46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UC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875" y="6150232"/>
            <a:ext cx="708077" cy="643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Personalizza struttur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ersonalizza struttur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ersonalizza struttur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Personalizza struttur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ersonalizza struttur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ersonalizza struttur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660</Words>
  <Application>Microsoft Office PowerPoint</Application>
  <PresentationFormat>Presentazione su schermo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Avenir Next</vt:lpstr>
      <vt:lpstr>Avenir Next Demi Bold</vt:lpstr>
      <vt:lpstr>Avenir Next Medium</vt:lpstr>
      <vt:lpstr>Tahoma</vt:lpstr>
      <vt:lpstr>Times</vt:lpstr>
      <vt:lpstr>Personalizza struttura</vt:lpstr>
      <vt:lpstr>Presentazione standard di PowerPoint</vt:lpstr>
      <vt:lpstr>LE ORIGINI</vt:lpstr>
      <vt:lpstr>Sistema di archiviazione sicuro</vt:lpstr>
      <vt:lpstr>Presentazione standard di PowerPoint</vt:lpstr>
      <vt:lpstr>Obiettivo: Efficienza Gestione dell’Informazione</vt:lpstr>
      <vt:lpstr>COS’E’ LA TECNOLOGIA BLOCKCHAIN</vt:lpstr>
      <vt:lpstr>Cosa e’ una blockchain XCoin</vt:lpstr>
      <vt:lpstr>Gli Attori (di una qualsiasi blockchain)</vt:lpstr>
      <vt:lpstr>Come funziona?</vt:lpstr>
      <vt:lpstr>Crittografia a chiave pubblica</vt:lpstr>
      <vt:lpstr>Presentazione standard di PowerPoint</vt:lpstr>
      <vt:lpstr>Indirizzo Blockchain</vt:lpstr>
      <vt:lpstr>Esempi di indirizzi blockchain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melania martelli</dc:creator>
  <cp:lastModifiedBy>melania martelli</cp:lastModifiedBy>
  <cp:revision>4</cp:revision>
  <dcterms:modified xsi:type="dcterms:W3CDTF">2018-05-22T09:40:04Z</dcterms:modified>
</cp:coreProperties>
</file>